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"/>
  </p:notesMasterIdLst>
  <p:handoutMasterIdLst>
    <p:handoutMasterId r:id="rId7"/>
  </p:handoutMasterIdLst>
  <p:sldIdLst>
    <p:sldId id="459" r:id="rId2"/>
    <p:sldId id="457" r:id="rId3"/>
    <p:sldId id="458" r:id="rId4"/>
    <p:sldId id="460" r:id="rId5"/>
  </p:sldIdLst>
  <p:sldSz cx="10080625" cy="5400675"/>
  <p:notesSz cx="7077075" cy="9004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5613" indent="1588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2813" indent="1588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0013" indent="1588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7213" indent="1588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70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D393"/>
    <a:srgbClr val="000000"/>
    <a:srgbClr val="FC6E04"/>
    <a:srgbClr val="990033"/>
    <a:srgbClr val="FFE6C1"/>
    <a:srgbClr val="FF99CC"/>
    <a:srgbClr val="9900FF"/>
    <a:srgbClr val="0000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8" autoAdjust="0"/>
    <p:restoredTop sz="96897" autoAdjust="0"/>
  </p:normalViewPr>
  <p:slideViewPr>
    <p:cSldViewPr>
      <p:cViewPr varScale="1">
        <p:scale>
          <a:sx n="96" d="100"/>
          <a:sy n="96" d="100"/>
        </p:scale>
        <p:origin x="108" y="528"/>
      </p:cViewPr>
      <p:guideLst>
        <p:guide orient="horz" pos="1701"/>
        <p:guide pos="31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15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8438" y="0"/>
            <a:ext cx="306705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53450"/>
            <a:ext cx="306705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8438" y="8553450"/>
            <a:ext cx="306705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D077476-81D8-42DA-893F-A7DBC01DA8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2817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8438" y="0"/>
            <a:ext cx="306705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CBC5EC9-1E20-4A97-9FFA-A2683CCC2804}" type="datetimeFigureOut">
              <a:rPr lang="es-ES"/>
              <a:pPr>
                <a:defRPr/>
              </a:pPr>
              <a:t>13/10/2015</a:t>
            </a:fld>
            <a:endParaRPr lang="es-E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7350" y="674688"/>
            <a:ext cx="6302375" cy="3376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276725"/>
            <a:ext cx="5661025" cy="405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1095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1863"/>
            <a:ext cx="306705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95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8438" y="8551863"/>
            <a:ext cx="306705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C6BEA98-37F3-4812-8086-B7C6C40E65F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604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824288" y="74045"/>
            <a:ext cx="5168378" cy="360809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>
              <a:defRPr>
                <a:solidFill>
                  <a:srgbClr val="800000"/>
                </a:solidFill>
              </a:defRPr>
            </a:lvl1pPr>
          </a:lstStyle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cambiar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título</a:t>
            </a:r>
            <a:endParaRPr lang="en-US" dirty="0" smtClean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824288" y="74045"/>
            <a:ext cx="5168378" cy="360809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cambiar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título</a:t>
            </a:r>
            <a:endParaRPr lang="en-US" dirty="0" smtClean="0"/>
          </a:p>
        </p:txBody>
      </p:sp>
      <p:pic>
        <p:nvPicPr>
          <p:cNvPr id="3" name="2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0080625" cy="5436641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4048" y="336470"/>
            <a:ext cx="4537418" cy="1967318"/>
          </a:xfrm>
          <a:prstGeom prst="rect">
            <a:avLst/>
          </a:prstGeom>
        </p:spPr>
      </p:pic>
      <p:pic>
        <p:nvPicPr>
          <p:cNvPr id="5" name="Imagen 4" descr="respon-iso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76" y="3564433"/>
            <a:ext cx="726001" cy="1476202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24413" y="74613"/>
            <a:ext cx="5168900" cy="360362"/>
          </a:xfrm>
        </p:spPr>
        <p:txBody>
          <a:bodyPr/>
          <a:lstStyle>
            <a:lvl1pPr>
              <a:defRPr>
                <a:solidFill>
                  <a:srgbClr val="800000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4825" y="1260475"/>
            <a:ext cx="9072563" cy="35639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D:\ESCOLME UNIVERSIDAD 2011\Publicidad\fondoplantilla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0080625" cy="540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824413" y="74613"/>
            <a:ext cx="51689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cambiar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título</a:t>
            </a:r>
            <a:endParaRPr lang="en-US" dirty="0" smtClean="0"/>
          </a:p>
        </p:txBody>
      </p:sp>
      <p:pic>
        <p:nvPicPr>
          <p:cNvPr id="1028" name="1 Imagen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7338" y="179389"/>
            <a:ext cx="1944662" cy="636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4" descr="D:\ESCOLME UNIVERSIDAD 2011\Publicidad\footerplantilla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3636963"/>
            <a:ext cx="10080625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Imagen 1" descr="respon-iso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76" y="3564433"/>
            <a:ext cx="726001" cy="147620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transition/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1800">
          <a:solidFill>
            <a:srgbClr val="800000"/>
          </a:solidFill>
          <a:latin typeface="+mn-lt"/>
          <a:ea typeface="+mj-ea"/>
          <a:cs typeface="Arial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FF6600"/>
          </a:solidFill>
          <a:latin typeface="Myriad Pro" pitchFamily="34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FF6600"/>
          </a:solidFill>
          <a:latin typeface="Myriad Pro" pitchFamily="34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FF6600"/>
          </a:solidFill>
          <a:latin typeface="Myriad Pro" pitchFamily="34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FF6600"/>
          </a:solidFill>
          <a:latin typeface="Myriad Pro" pitchFamily="34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b="1" i="1">
          <a:solidFill>
            <a:srgbClr val="FF6600"/>
          </a:solidFill>
          <a:latin typeface="Myriad Pro Black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b="1" i="1">
          <a:solidFill>
            <a:srgbClr val="FF6600"/>
          </a:solidFill>
          <a:latin typeface="Myriad Pro Black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b="1" i="1">
          <a:solidFill>
            <a:srgbClr val="FF6600"/>
          </a:solidFill>
          <a:latin typeface="Myriad Pro Black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b="1" i="1">
          <a:solidFill>
            <a:srgbClr val="FF6600"/>
          </a:solidFill>
          <a:latin typeface="Myriad Pro Black" pitchFamily="34" charset="0"/>
        </a:defRPr>
      </a:lvl9pPr>
    </p:titleStyle>
    <p:bodyStyle>
      <a:lvl1pPr marL="341313" indent="-341313" algn="just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SzPct val="12000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41338" indent="-271463" algn="just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SzPct val="10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230313" indent="-227013" algn="just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39888" indent="-227013" algn="just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just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just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just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just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just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295896" y="612105"/>
            <a:ext cx="698385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/>
              <a:t>GRUPO DE INVESTIGACIÓN: </a:t>
            </a:r>
          </a:p>
          <a:p>
            <a:pPr algn="ctr"/>
            <a:r>
              <a:rPr lang="es-CO" sz="2000" b="1" dirty="0"/>
              <a:t>DELIVERY AT FRONTIER INVESTIGATION GROUP (D.F.I.)</a:t>
            </a:r>
          </a:p>
          <a:p>
            <a:pPr algn="ctr"/>
            <a:endParaRPr lang="es-CO" sz="2000" b="1" dirty="0"/>
          </a:p>
          <a:p>
            <a:pPr algn="ctr"/>
            <a:endParaRPr lang="es-CO" sz="2000" b="1" dirty="0"/>
          </a:p>
          <a:p>
            <a:pPr algn="ctr"/>
            <a:r>
              <a:rPr lang="es-CO" sz="2000" b="1" dirty="0"/>
              <a:t>LINEA DE INVESTIGACIÓN:</a:t>
            </a:r>
          </a:p>
          <a:p>
            <a:pPr algn="ctr"/>
            <a:r>
              <a:rPr lang="es-CO" sz="2000" b="1" dirty="0"/>
              <a:t>ADMINISTRACIÓN Y CONTEXTO INTERNACIONAL</a:t>
            </a:r>
          </a:p>
          <a:p>
            <a:pPr algn="ctr"/>
            <a:endParaRPr lang="es-CO" sz="2000" b="1" dirty="0"/>
          </a:p>
          <a:p>
            <a:pPr algn="ctr"/>
            <a:endParaRPr lang="es-CO" sz="2000" b="1" dirty="0"/>
          </a:p>
          <a:p>
            <a:pPr algn="ctr"/>
            <a:r>
              <a:rPr lang="es-CO" sz="2000" b="1" dirty="0"/>
              <a:t>SEMILLERO:</a:t>
            </a:r>
          </a:p>
          <a:p>
            <a:pPr algn="ctr"/>
            <a:r>
              <a:rPr lang="es-CO" sz="2000" b="1" dirty="0"/>
              <a:t>COMERCIO INTERNACIONAL &amp; PROYECTOS (C.I.P.)</a:t>
            </a:r>
          </a:p>
        </p:txBody>
      </p:sp>
    </p:spTree>
    <p:extLst>
      <p:ext uri="{BB962C8B-B14F-4D97-AF65-F5344CB8AC3E}">
        <p14:creationId xmlns:p14="http://schemas.microsoft.com/office/powerpoint/2010/main" val="33482908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376016" y="182946"/>
            <a:ext cx="7684686" cy="360809"/>
          </a:xfrm>
        </p:spPr>
        <p:txBody>
          <a:bodyPr/>
          <a:lstStyle/>
          <a:p>
            <a:r>
              <a:rPr lang="es-ES" b="1" dirty="0" smtClean="0"/>
              <a:t>RANKING LATINOAMERICANO DE LOS 20 PRINCIPALES PUERTOS</a:t>
            </a:r>
            <a:endParaRPr lang="es-ES" b="1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9967" y="763708"/>
            <a:ext cx="3528392" cy="595401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864" y="1359109"/>
            <a:ext cx="3528392" cy="381409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8347" y="1359109"/>
            <a:ext cx="3600400" cy="720080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791840" y="5185231"/>
            <a:ext cx="84249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800" dirty="0" smtClean="0"/>
              <a:t>Fuente: Revista América Economía, 2014.  Recuperado el 20/10/2015 </a:t>
            </a:r>
            <a:r>
              <a:rPr lang="es-CO" sz="800" dirty="0"/>
              <a:t>a partir de http://rankings.americaeconomia.com/puertos-2014/ranking-2/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3324" y="1963777"/>
            <a:ext cx="3555423" cy="3191979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60060" y="3852465"/>
            <a:ext cx="361950" cy="219075"/>
          </a:xfrm>
          <a:prstGeom prst="rect">
            <a:avLst/>
          </a:prstGeom>
        </p:spPr>
      </p:pic>
      <p:sp>
        <p:nvSpPr>
          <p:cNvPr id="13" name="Elipse 12"/>
          <p:cNvSpPr/>
          <p:nvPr/>
        </p:nvSpPr>
        <p:spPr>
          <a:xfrm>
            <a:off x="4718347" y="3822990"/>
            <a:ext cx="3706341" cy="355036"/>
          </a:xfrm>
          <a:prstGeom prst="ellipse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7852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799952" y="108049"/>
            <a:ext cx="7684686" cy="360809"/>
          </a:xfrm>
        </p:spPr>
        <p:txBody>
          <a:bodyPr/>
          <a:lstStyle/>
          <a:p>
            <a:r>
              <a:rPr lang="es-ES" sz="1400" dirty="0" smtClean="0"/>
              <a:t>CONSOLIDADO INFORMACIÓN PRINCIPALES PUERTOS LATINOAMERICANOS</a:t>
            </a:r>
            <a:endParaRPr lang="es-ES" sz="1400" dirty="0"/>
          </a:p>
        </p:txBody>
      </p:sp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563404"/>
              </p:ext>
            </p:extLst>
          </p:nvPr>
        </p:nvGraphicFramePr>
        <p:xfrm>
          <a:off x="359792" y="900137"/>
          <a:ext cx="9073010" cy="2506301"/>
        </p:xfrm>
        <a:graphic>
          <a:graphicData uri="http://schemas.openxmlformats.org/drawingml/2006/table">
            <a:tbl>
              <a:tblPr/>
              <a:tblGrid>
                <a:gridCol w="499489"/>
                <a:gridCol w="657556"/>
                <a:gridCol w="505813"/>
                <a:gridCol w="505813"/>
                <a:gridCol w="1011624"/>
                <a:gridCol w="505813"/>
                <a:gridCol w="505813"/>
                <a:gridCol w="657556"/>
                <a:gridCol w="522673"/>
                <a:gridCol w="497382"/>
                <a:gridCol w="826160"/>
                <a:gridCol w="691276"/>
                <a:gridCol w="581684"/>
                <a:gridCol w="598545"/>
                <a:gridCol w="505813"/>
              </a:tblGrid>
              <a:tr h="194761"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PRINCIPALES PUERTOS LATINOAMERICANOS Vs BUENAVENTURA</a:t>
                      </a:r>
                    </a:p>
                  </a:txBody>
                  <a:tcPr marL="6059" marR="6059" marT="60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184425"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9" marR="6059" marT="60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9" marR="6059" marT="60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9" marR="6059" marT="60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9" marR="6059" marT="60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9" marR="6059" marT="60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9" marR="6059" marT="60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9" marR="6059" marT="60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9" marR="6059" marT="60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9" marR="6059" marT="60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9" marR="6059" marT="60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9" marR="6059" marT="60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9" marR="6059" marT="60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TIPO DE INSPECCIÓN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553275"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RANKING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PUERTO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PAIS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GRUAS PORTICO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TIPO DE GRUAS</a:t>
                      </a:r>
                      <a:b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s-CO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Portico</a:t>
                      </a:r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y Post Panamax)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TON MOVILIZADAS/AÑO 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TIEMPO DESCARGUE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CALADO PUERTO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EXTENSION PUERTO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Tipo y No. Bodegas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No. Escaneres para inspecciones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Antinarcotico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Aforo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Ninguna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4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Balboa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Panama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2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Cristobal Colon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Panama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b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Gruas Post Panamax</a:t>
                      </a:r>
                      <a:b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Gruas portico</a:t>
                      </a:r>
                      <a:br>
                        <a:rPr lang="pt-B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pt-B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224.884.091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 teus/hora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mts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2,5 km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4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Manzanillo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México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 Panamax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82.801.342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cont/hora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mts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4,37 km2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4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Buenos Aires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Argentina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Super</a:t>
                      </a:r>
                      <a:r>
                        <a:rPr lang="es-CO" sz="7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Post- Panamax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9.895.600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mts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4,69 km2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4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Santos 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Brasil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Gruas portico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9.022.677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426 cont/hora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mts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 km2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8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Buenaventura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Colombia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b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gruas portico</a:t>
                      </a:r>
                      <a:b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CO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11.000.000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cont/hora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 mts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6,078 km2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59" marR="6059" marT="60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29185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799952" y="108049"/>
            <a:ext cx="7684686" cy="360809"/>
          </a:xfrm>
        </p:spPr>
        <p:txBody>
          <a:bodyPr/>
          <a:lstStyle/>
          <a:p>
            <a:pPr algn="ctr"/>
            <a:r>
              <a:rPr lang="es-ES" sz="2000" b="1" dirty="0" smtClean="0"/>
              <a:t>TEMAS A INVESTIGAR</a:t>
            </a:r>
            <a:endParaRPr lang="es-ES" sz="2000" b="1" dirty="0"/>
          </a:p>
        </p:txBody>
      </p:sp>
      <p:sp>
        <p:nvSpPr>
          <p:cNvPr id="2" name="CuadroTexto 1"/>
          <p:cNvSpPr txBox="1"/>
          <p:nvPr/>
        </p:nvSpPr>
        <p:spPr>
          <a:xfrm>
            <a:off x="575816" y="1044153"/>
            <a:ext cx="92170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s-CO" sz="2000" dirty="0" smtClean="0"/>
              <a:t>SPRBUN: Reseña histórica breve.</a:t>
            </a:r>
          </a:p>
          <a:p>
            <a:pPr marL="457200" indent="-457200">
              <a:buAutoNum type="arabicPeriod"/>
            </a:pPr>
            <a:r>
              <a:rPr lang="es-CO" sz="2000" dirty="0" smtClean="0"/>
              <a:t>SPRBUN: Inversionistas (pública y privada) discriminarla.</a:t>
            </a:r>
          </a:p>
          <a:p>
            <a:pPr marL="457200" indent="-457200">
              <a:buAutoNum type="arabicPeriod"/>
            </a:pPr>
            <a:r>
              <a:rPr lang="es-CO" sz="2000" dirty="0" smtClean="0"/>
              <a:t>Descripción con gráficos, pesos que mueven, tipo de contenedor de </a:t>
            </a:r>
            <a:r>
              <a:rPr lang="es-CO" sz="2000" dirty="0"/>
              <a:t>g</a:t>
            </a:r>
            <a:r>
              <a:rPr lang="es-CO" sz="2000" dirty="0" smtClean="0"/>
              <a:t>rúa Pórtico y grúa pórtico Post </a:t>
            </a:r>
            <a:r>
              <a:rPr lang="es-CO" sz="2000" dirty="0" err="1" smtClean="0"/>
              <a:t>Panamax</a:t>
            </a:r>
            <a:r>
              <a:rPr lang="es-CO" sz="2000" dirty="0" smtClean="0"/>
              <a:t>.</a:t>
            </a:r>
          </a:p>
          <a:p>
            <a:pPr marL="457200" indent="-457200">
              <a:buAutoNum type="arabicPeriod"/>
            </a:pPr>
            <a:r>
              <a:rPr lang="es-CO" sz="2000" dirty="0" smtClean="0"/>
              <a:t>Zona Franca Buenaventura, qué paso con eso?</a:t>
            </a:r>
            <a:endParaRPr lang="es-CO" sz="2000" dirty="0" smtClean="0"/>
          </a:p>
          <a:p>
            <a:pPr marL="457200" indent="-457200">
              <a:buAutoNum type="arabicPeriod"/>
            </a:pPr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8911415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ESCOLME">
  <a:themeElements>
    <a:clrScheme name="PlantillaESCOL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lantillaESCOLME">
      <a:majorFont>
        <a:latin typeface="Myriad Pro Black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ntillaESCOL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ESCOL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ESCOL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ESCOL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ESCOL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ESCOL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ESCOL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ESCOL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ESCOL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ESCOL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ESCOL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ESCOL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13776</TotalTime>
  <Words>221</Words>
  <Application>Microsoft Office PowerPoint</Application>
  <PresentationFormat>Personalizado</PresentationFormat>
  <Paragraphs>124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Calibri</vt:lpstr>
      <vt:lpstr>Myriad Pro</vt:lpstr>
      <vt:lpstr>Myriad Pro Black</vt:lpstr>
      <vt:lpstr>Wingdings</vt:lpstr>
      <vt:lpstr>PlantillaESCOLME</vt:lpstr>
      <vt:lpstr>Presentación de PowerPoint</vt:lpstr>
      <vt:lpstr>RANKING LATINOAMERICANO DE LOS 20 PRINCIPALES PUERTOS</vt:lpstr>
      <vt:lpstr>CONSOLIDADO INFORMACIÓN PRINCIPALES PUERTOS LATINOAMERICANOS</vt:lpstr>
      <vt:lpstr>TEMAS A INVESTIGAR</vt:lpstr>
    </vt:vector>
  </TitlesOfParts>
  <Company>By Garfil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María Alejandra Hoyos</dc:creator>
  <cp:lastModifiedBy>Cies Comercio</cp:lastModifiedBy>
  <cp:revision>1265</cp:revision>
  <dcterms:created xsi:type="dcterms:W3CDTF">2008-07-09T15:34:56Z</dcterms:created>
  <dcterms:modified xsi:type="dcterms:W3CDTF">2015-10-13T16:29:09Z</dcterms:modified>
</cp:coreProperties>
</file>